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5"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embeddedFontLst>
    <p:embeddedFont>
      <p:font typeface="Bookman Old Style" panose="02050604050505020204" pitchFamily="18"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Rockwell" panose="02060603020205020403" pitchFamily="18" charset="0"/>
      <p:regular r:id="rId24"/>
      <p:bold r:id="rId25"/>
      <p:italic r:id="rId26"/>
      <p:boldItalic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NP79dvA+cm1BdUfuwYSBZUN5MZ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792" autoAdjust="0"/>
  </p:normalViewPr>
  <p:slideViewPr>
    <p:cSldViewPr snapToGrid="0">
      <p:cViewPr>
        <p:scale>
          <a:sx n="67" d="100"/>
          <a:sy n="67" d="100"/>
        </p:scale>
        <p:origin x="62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552c42d473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552c42d473_0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1552c42d473_0_1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552c42d473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552c42d473_0_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g1552c42d473_0_8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552c42d473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552c42d473_0_1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g1552c42d473_0_1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552c42d473_0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552c42d473_0_1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g1552c42d473_0_1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552c42d473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552c42d473_0_1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g1552c42d473_0_10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552c42d473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552c42d473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g1552c42d473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552c42d473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552c42d473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g1552c42d473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552c42d473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552c42d473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g1552c42d473_0_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552c42d473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552c42d473_0_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g1552c42d473_0_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552c42d473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552c42d473_0_1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g1552c42d473_0_1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66636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9/16/2022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460553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9/16/2022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738949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9/16/2022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8349259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9/16/2022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648005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9/16/2022</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59166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9/16/2022</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75074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9/16/2022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097988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9/16/2022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739980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9/16/2022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777862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9/16/2022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103105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9/16/2022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818163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9/16/2022</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057209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9/16/2022</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432343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9/16/2022</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187757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9/16/2022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037161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9/16/2022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661537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9/16/2022</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8061565"/>
      </p:ext>
    </p:extLst>
  </p:cSld>
  <p:clrMap bg1="dk1" tx1="lt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04"/>
        <p:cNvGrpSpPr/>
        <p:nvPr/>
      </p:nvGrpSpPr>
      <p:grpSpPr>
        <a:xfrm>
          <a:off x="0" y="0"/>
          <a:ext cx="0" cy="0"/>
          <a:chOff x="0" y="0"/>
          <a:chExt cx="0" cy="0"/>
        </a:xfrm>
      </p:grpSpPr>
      <p:pic>
        <p:nvPicPr>
          <p:cNvPr id="405" name="Google Shape;405;p1"/>
          <p:cNvPicPr preferRelativeResize="0"/>
          <p:nvPr/>
        </p:nvPicPr>
        <p:blipFill rotWithShape="1">
          <a:blip r:embed="rId3">
            <a:alphaModFix/>
          </a:blip>
          <a:srcRect/>
          <a:stretch/>
        </p:blipFill>
        <p:spPr>
          <a:xfrm>
            <a:off x="-1" y="10"/>
            <a:ext cx="12192001" cy="6857990"/>
          </a:xfrm>
          <a:prstGeom prst="rect">
            <a:avLst/>
          </a:prstGeom>
          <a:noFill/>
          <a:ln>
            <a:noFill/>
          </a:ln>
        </p:spPr>
      </p:pic>
      <p:sp>
        <p:nvSpPr>
          <p:cNvPr id="406" name="Google Shape;406;p1"/>
          <p:cNvSpPr txBox="1">
            <a:spLocks noGrp="1"/>
          </p:cNvSpPr>
          <p:nvPr>
            <p:ph type="ctrTitle"/>
          </p:nvPr>
        </p:nvSpPr>
        <p:spPr>
          <a:xfrm>
            <a:off x="1751398" y="2250300"/>
            <a:ext cx="9392851" cy="8595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4000"/>
              <a:buFont typeface="Arial"/>
              <a:buNone/>
            </a:pPr>
            <a:r>
              <a:rPr lang="en-US" sz="4000" b="1" dirty="0">
                <a:solidFill>
                  <a:schemeClr val="bg1"/>
                </a:solidFill>
                <a:latin typeface="Times New Roman"/>
                <a:ea typeface="Times New Roman"/>
                <a:cs typeface="Times New Roman"/>
                <a:sym typeface="Times New Roman"/>
              </a:rPr>
              <a:t>PNEUMONIA DETECTION SYSTEM</a:t>
            </a:r>
            <a:endParaRPr sz="4000" b="1" dirty="0">
              <a:solidFill>
                <a:schemeClr val="bg1"/>
              </a:solidFill>
              <a:latin typeface="Times New Roman"/>
              <a:ea typeface="Times New Roman"/>
              <a:cs typeface="Times New Roman"/>
              <a:sym typeface="Times New Roman"/>
            </a:endParaRPr>
          </a:p>
        </p:txBody>
      </p:sp>
      <p:sp>
        <p:nvSpPr>
          <p:cNvPr id="407" name="Google Shape;407;p1"/>
          <p:cNvSpPr txBox="1"/>
          <p:nvPr/>
        </p:nvSpPr>
        <p:spPr>
          <a:xfrm>
            <a:off x="9820275" y="4016242"/>
            <a:ext cx="3716500" cy="27699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dirty="0">
              <a:solidFill>
                <a:schemeClr val="bg1"/>
              </a:solidFill>
            </a:endParaRPr>
          </a:p>
          <a:p>
            <a:pPr marL="0" lvl="0" indent="0" algn="l" rtl="0">
              <a:spcBef>
                <a:spcPts val="0"/>
              </a:spcBef>
              <a:spcAft>
                <a:spcPts val="0"/>
              </a:spcAft>
              <a:buNone/>
            </a:pPr>
            <a:r>
              <a:rPr lang="en-US" sz="2400" dirty="0">
                <a:solidFill>
                  <a:schemeClr val="bg1"/>
                </a:solidFill>
              </a:rPr>
              <a:t>Amaya </a:t>
            </a:r>
            <a:r>
              <a:rPr lang="en-US" sz="2400" dirty="0" err="1">
                <a:solidFill>
                  <a:schemeClr val="bg1"/>
                </a:solidFill>
              </a:rPr>
              <a:t>Thayyil</a:t>
            </a:r>
            <a:endParaRPr sz="2400" dirty="0">
              <a:solidFill>
                <a:schemeClr val="bg1"/>
              </a:solidFill>
            </a:endParaRPr>
          </a:p>
          <a:p>
            <a:pPr marL="0" lvl="0" indent="0" algn="l" rtl="0">
              <a:spcBef>
                <a:spcPts val="0"/>
              </a:spcBef>
              <a:spcAft>
                <a:spcPts val="0"/>
              </a:spcAft>
              <a:buNone/>
            </a:pPr>
            <a:r>
              <a:rPr lang="en-US" sz="2400" dirty="0">
                <a:solidFill>
                  <a:schemeClr val="bg1"/>
                </a:solidFill>
              </a:rPr>
              <a:t>Mohit</a:t>
            </a:r>
          </a:p>
          <a:p>
            <a:pPr marL="0" lvl="0" indent="0" algn="l" rtl="0">
              <a:spcBef>
                <a:spcPts val="0"/>
              </a:spcBef>
              <a:spcAft>
                <a:spcPts val="0"/>
              </a:spcAft>
              <a:buNone/>
            </a:pPr>
            <a:r>
              <a:rPr lang="en-US" sz="2400" dirty="0" err="1">
                <a:solidFill>
                  <a:schemeClr val="bg1"/>
                </a:solidFill>
              </a:rPr>
              <a:t>Mownetharan</a:t>
            </a:r>
            <a:endParaRPr lang="en-US" sz="2400" dirty="0">
              <a:solidFill>
                <a:schemeClr val="bg1"/>
              </a:solidFill>
            </a:endParaRPr>
          </a:p>
          <a:p>
            <a:pPr marL="0" lvl="0" indent="0" algn="l" rtl="0">
              <a:spcBef>
                <a:spcPts val="0"/>
              </a:spcBef>
              <a:spcAft>
                <a:spcPts val="0"/>
              </a:spcAft>
              <a:buNone/>
            </a:pPr>
            <a:r>
              <a:rPr lang="en-US" sz="2400" dirty="0">
                <a:solidFill>
                  <a:schemeClr val="bg1"/>
                </a:solidFill>
              </a:rPr>
              <a:t>Y </a:t>
            </a:r>
            <a:r>
              <a:rPr lang="en-US" sz="2400" dirty="0" err="1">
                <a:solidFill>
                  <a:schemeClr val="bg1"/>
                </a:solidFill>
              </a:rPr>
              <a:t>Yashodhar</a:t>
            </a:r>
            <a:r>
              <a:rPr lang="en-US" sz="2400" dirty="0">
                <a:solidFill>
                  <a:schemeClr val="bg1"/>
                </a:solidFill>
              </a:rPr>
              <a:t> </a:t>
            </a:r>
            <a:endParaRPr sz="2400" dirty="0">
              <a:solidFill>
                <a:schemeClr val="bg1"/>
              </a:solidFill>
            </a:endParaRPr>
          </a:p>
          <a:p>
            <a:r>
              <a:rPr lang="en-US" sz="2400" dirty="0" err="1">
                <a:solidFill>
                  <a:schemeClr val="bg1"/>
                </a:solidFill>
              </a:rPr>
              <a:t>Yegireddi</a:t>
            </a:r>
            <a:r>
              <a:rPr lang="en-US" sz="2400" dirty="0">
                <a:solidFill>
                  <a:schemeClr val="bg1"/>
                </a:solidFill>
              </a:rPr>
              <a:t> Vamsi </a:t>
            </a:r>
          </a:p>
          <a:p>
            <a:pPr marL="0" lvl="0" indent="0" algn="l" rtl="0">
              <a:spcBef>
                <a:spcPts val="0"/>
              </a:spcBef>
              <a:spcAft>
                <a:spcPts val="0"/>
              </a:spcAft>
              <a:buNone/>
            </a:pPr>
            <a:endParaRPr sz="24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1552c42d473_0_103"/>
          <p:cNvSpPr txBox="1">
            <a:spLocks noGrp="1"/>
          </p:cNvSpPr>
          <p:nvPr>
            <p:ph type="title"/>
          </p:nvPr>
        </p:nvSpPr>
        <p:spPr>
          <a:xfrm>
            <a:off x="1308200" y="233475"/>
            <a:ext cx="9474000" cy="1027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en-US" b="1" dirty="0"/>
              <a:t>DATA PREPARATION</a:t>
            </a:r>
            <a:endParaRPr b="1" dirty="0"/>
          </a:p>
        </p:txBody>
      </p:sp>
      <p:sp>
        <p:nvSpPr>
          <p:cNvPr id="472" name="Google Shape;472;g1552c42d473_0_103"/>
          <p:cNvSpPr txBox="1">
            <a:spLocks noGrp="1"/>
          </p:cNvSpPr>
          <p:nvPr>
            <p:ph idx="1"/>
          </p:nvPr>
        </p:nvSpPr>
        <p:spPr>
          <a:xfrm>
            <a:off x="363125" y="1261275"/>
            <a:ext cx="11230800" cy="4948125"/>
          </a:xfrm>
          <a:prstGeom prst="rect">
            <a:avLst/>
          </a:prstGeom>
        </p:spPr>
        <p:txBody>
          <a:bodyPr spcFirstLastPara="1" wrap="square" lIns="91425" tIns="45700" rIns="91425" bIns="45700" anchor="t" anchorCtr="0">
            <a:noAutofit/>
          </a:bodyPr>
          <a:lstStyle/>
          <a:p>
            <a:pPr marL="457200" lvl="0" indent="-412750" algn="l" rtl="0">
              <a:spcBef>
                <a:spcPts val="0"/>
              </a:spcBef>
              <a:spcAft>
                <a:spcPts val="0"/>
              </a:spcAft>
              <a:buSzPts val="2900"/>
              <a:buFont typeface="Times New Roman"/>
              <a:buChar char="❏"/>
            </a:pPr>
            <a:r>
              <a:rPr lang="en-US" sz="2900" cap="none" dirty="0">
                <a:latin typeface="Times New Roman"/>
                <a:ea typeface="Times New Roman"/>
                <a:cs typeface="Times New Roman"/>
                <a:sym typeface="Times New Roman"/>
              </a:rPr>
              <a:t>Four separate datasets have been given to us: two were </a:t>
            </a:r>
            <a:r>
              <a:rPr lang="en-US" sz="2900" cap="none" dirty="0" err="1">
                <a:latin typeface="Times New Roman"/>
                <a:ea typeface="Times New Roman"/>
                <a:cs typeface="Times New Roman"/>
                <a:sym typeface="Times New Roman"/>
              </a:rPr>
              <a:t>dcm</a:t>
            </a:r>
            <a:r>
              <a:rPr lang="en-US" sz="2900" cap="none" dirty="0">
                <a:latin typeface="Times New Roman"/>
                <a:ea typeface="Times New Roman"/>
                <a:cs typeface="Times New Roman"/>
                <a:sym typeface="Times New Roman"/>
              </a:rPr>
              <a:t> files with lung images, the third one contained patient ids and class information, and the final dataset had patient ids and dimensions of the pneumonia infection</a:t>
            </a:r>
          </a:p>
          <a:p>
            <a:pPr marL="457200" lvl="0" indent="-412750" algn="l" rtl="0">
              <a:spcBef>
                <a:spcPts val="0"/>
              </a:spcBef>
              <a:spcAft>
                <a:spcPts val="0"/>
              </a:spcAft>
              <a:buSzPts val="2900"/>
              <a:buFont typeface="Times New Roman"/>
              <a:buChar char="❏"/>
            </a:pPr>
            <a:r>
              <a:rPr lang="en-US" sz="2900" cap="none" dirty="0">
                <a:latin typeface="Times New Roman"/>
                <a:ea typeface="Times New Roman"/>
                <a:cs typeface="Times New Roman"/>
                <a:sym typeface="Times New Roman"/>
              </a:rPr>
              <a:t>The images that were sent to us were in </a:t>
            </a:r>
            <a:r>
              <a:rPr lang="en-US" sz="2900" cap="none" dirty="0" err="1">
                <a:latin typeface="Times New Roman"/>
                <a:ea typeface="Times New Roman"/>
                <a:cs typeface="Times New Roman"/>
                <a:sym typeface="Times New Roman"/>
              </a:rPr>
              <a:t>dcm</a:t>
            </a:r>
            <a:r>
              <a:rPr lang="en-US" sz="2900" cap="none" dirty="0">
                <a:latin typeface="Times New Roman"/>
                <a:ea typeface="Times New Roman"/>
                <a:cs typeface="Times New Roman"/>
                <a:sym typeface="Times New Roman"/>
              </a:rPr>
              <a:t> format; these image files were converted into pixel array format.</a:t>
            </a:r>
          </a:p>
          <a:p>
            <a:pPr marL="457200" lvl="0" indent="-412750" algn="l" rtl="0">
              <a:spcBef>
                <a:spcPts val="0"/>
              </a:spcBef>
              <a:spcAft>
                <a:spcPts val="0"/>
              </a:spcAft>
              <a:buSzPts val="2900"/>
              <a:buFont typeface="Times New Roman"/>
              <a:buChar char="❏"/>
            </a:pPr>
            <a:r>
              <a:rPr lang="en-US" sz="2900" cap="none" dirty="0">
                <a:latin typeface="Times New Roman"/>
                <a:ea typeface="Times New Roman"/>
                <a:cs typeface="Times New Roman"/>
                <a:sym typeface="Times New Roman"/>
              </a:rPr>
              <a:t>The image was reduced from its original size of 1024 by 1024 to 256 by 256 for the goal of speedier training.</a:t>
            </a:r>
          </a:p>
          <a:p>
            <a:pPr marL="457200" lvl="0" indent="-412750" algn="l" rtl="0">
              <a:spcBef>
                <a:spcPts val="0"/>
              </a:spcBef>
              <a:spcAft>
                <a:spcPts val="0"/>
              </a:spcAft>
              <a:buSzPts val="2900"/>
              <a:buFont typeface="Times New Roman"/>
              <a:buChar char="❏"/>
            </a:pPr>
            <a:r>
              <a:rPr lang="en-US" sz="2900" cap="none" dirty="0">
                <a:latin typeface="Times New Roman"/>
                <a:ea typeface="Times New Roman"/>
                <a:cs typeface="Times New Roman"/>
                <a:sym typeface="Times New Roman"/>
              </a:rPr>
              <a:t>Meta data from </a:t>
            </a:r>
            <a:r>
              <a:rPr lang="en-US" sz="2900" cap="none" dirty="0" err="1">
                <a:latin typeface="Times New Roman"/>
                <a:ea typeface="Times New Roman"/>
                <a:cs typeface="Times New Roman"/>
                <a:sym typeface="Times New Roman"/>
              </a:rPr>
              <a:t>dcm</a:t>
            </a:r>
            <a:r>
              <a:rPr lang="en-US" sz="2900" cap="none" dirty="0">
                <a:latin typeface="Times New Roman"/>
                <a:ea typeface="Times New Roman"/>
                <a:cs typeface="Times New Roman"/>
                <a:sym typeface="Times New Roman"/>
              </a:rPr>
              <a:t> files were extracted and the images were matched with the target variable.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1552c42d473_0_87"/>
          <p:cNvSpPr txBox="1">
            <a:spLocks noGrp="1"/>
          </p:cNvSpPr>
          <p:nvPr>
            <p:ph type="title"/>
          </p:nvPr>
        </p:nvSpPr>
        <p:spPr>
          <a:xfrm>
            <a:off x="2087700" y="161738"/>
            <a:ext cx="8016600" cy="8409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en-US" sz="3900" b="1" dirty="0">
                <a:latin typeface="Times New Roman"/>
                <a:ea typeface="Times New Roman"/>
                <a:cs typeface="Times New Roman"/>
                <a:sym typeface="Times New Roman"/>
              </a:rPr>
              <a:t>MODELLING</a:t>
            </a:r>
            <a:endParaRPr sz="3900" b="1" dirty="0">
              <a:latin typeface="Times New Roman"/>
              <a:ea typeface="Times New Roman"/>
              <a:cs typeface="Times New Roman"/>
              <a:sym typeface="Times New Roman"/>
            </a:endParaRPr>
          </a:p>
        </p:txBody>
      </p:sp>
      <p:sp>
        <p:nvSpPr>
          <p:cNvPr id="479" name="Google Shape;479;g1552c42d473_0_87"/>
          <p:cNvSpPr txBox="1">
            <a:spLocks noGrp="1"/>
          </p:cNvSpPr>
          <p:nvPr>
            <p:ph idx="1"/>
          </p:nvPr>
        </p:nvSpPr>
        <p:spPr>
          <a:xfrm>
            <a:off x="392425" y="1700475"/>
            <a:ext cx="11604300" cy="4896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en-US"/>
              <a:t>                                                    </a:t>
            </a:r>
            <a:endParaRPr/>
          </a:p>
        </p:txBody>
      </p:sp>
      <p:pic>
        <p:nvPicPr>
          <p:cNvPr id="480" name="Google Shape;480;g1552c42d473_0_87"/>
          <p:cNvPicPr preferRelativeResize="0"/>
          <p:nvPr/>
        </p:nvPicPr>
        <p:blipFill>
          <a:blip r:embed="rId3">
            <a:alphaModFix/>
          </a:blip>
          <a:stretch>
            <a:fillRect/>
          </a:stretch>
        </p:blipFill>
        <p:spPr>
          <a:xfrm>
            <a:off x="0" y="840900"/>
            <a:ext cx="12192000" cy="6017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7" name="Google Shape;487;g1552c42d473_0_127"/>
          <p:cNvPicPr preferRelativeResize="0"/>
          <p:nvPr/>
        </p:nvPicPr>
        <p:blipFill>
          <a:blip r:embed="rId3">
            <a:alphaModFix/>
          </a:blip>
          <a:stretch>
            <a:fillRect/>
          </a:stretch>
        </p:blipFill>
        <p:spPr>
          <a:xfrm>
            <a:off x="740775" y="4367775"/>
            <a:ext cx="9505950" cy="2000250"/>
          </a:xfrm>
          <a:prstGeom prst="rect">
            <a:avLst/>
          </a:prstGeom>
          <a:noFill/>
          <a:ln>
            <a:noFill/>
          </a:ln>
        </p:spPr>
      </p:pic>
      <p:sp>
        <p:nvSpPr>
          <p:cNvPr id="2" name="TextBox 1">
            <a:extLst>
              <a:ext uri="{FF2B5EF4-FFF2-40B4-BE49-F238E27FC236}">
                <a16:creationId xmlns:a16="http://schemas.microsoft.com/office/drawing/2014/main" id="{32413519-004B-4A13-A7BC-19AD5908F950}"/>
              </a:ext>
            </a:extLst>
          </p:cNvPr>
          <p:cNvSpPr txBox="1"/>
          <p:nvPr/>
        </p:nvSpPr>
        <p:spPr>
          <a:xfrm>
            <a:off x="723899" y="1634784"/>
            <a:ext cx="10925176" cy="2492990"/>
          </a:xfrm>
          <a:prstGeom prst="rect">
            <a:avLst/>
          </a:prstGeom>
          <a:noFill/>
        </p:spPr>
        <p:txBody>
          <a:bodyPr wrap="square" rtlCol="0">
            <a:spAutoFit/>
          </a:bodyPr>
          <a:lstStyle/>
          <a:p>
            <a:pPr marL="285750" indent="-285750">
              <a:buFont typeface="Wingdings" panose="05000000000000000000" pitchFamily="2" charset="2"/>
              <a:buChar char="Ø"/>
            </a:pPr>
            <a:r>
              <a:rPr lang="en-US" sz="2600" cap="none" dirty="0">
                <a:latin typeface="Times New Roman"/>
                <a:ea typeface="Times New Roman"/>
                <a:cs typeface="Times New Roman"/>
                <a:sym typeface="Times New Roman"/>
              </a:rPr>
              <a:t>Number of layers - 6 - conv2d, maxpooling2d, flatten, dense</a:t>
            </a:r>
            <a:endParaRPr lang="en-US" sz="2600" dirty="0"/>
          </a:p>
          <a:p>
            <a:pPr marL="285750" indent="-285750">
              <a:buFont typeface="Wingdings" panose="05000000000000000000" pitchFamily="2" charset="2"/>
              <a:buChar char="Ø"/>
            </a:pPr>
            <a:r>
              <a:rPr lang="en-US" sz="2600" cap="none" dirty="0">
                <a:latin typeface="Times New Roman"/>
                <a:ea typeface="Times New Roman"/>
                <a:cs typeface="Times New Roman"/>
                <a:sym typeface="Times New Roman"/>
              </a:rPr>
              <a:t>Activation functions-</a:t>
            </a:r>
            <a:r>
              <a:rPr lang="en-US" sz="2600" cap="none" dirty="0" err="1">
                <a:latin typeface="Times New Roman"/>
                <a:ea typeface="Times New Roman"/>
                <a:cs typeface="Times New Roman"/>
                <a:sym typeface="Times New Roman"/>
              </a:rPr>
              <a:t>relu</a:t>
            </a:r>
            <a:r>
              <a:rPr lang="en-US" sz="2600" cap="none" dirty="0">
                <a:latin typeface="Times New Roman"/>
                <a:ea typeface="Times New Roman"/>
                <a:cs typeface="Times New Roman"/>
                <a:sym typeface="Times New Roman"/>
              </a:rPr>
              <a:t>, sigmoid</a:t>
            </a:r>
            <a:endParaRPr lang="en-US" sz="2600" dirty="0"/>
          </a:p>
          <a:p>
            <a:pPr marL="285750" indent="-285750">
              <a:buFont typeface="Wingdings" panose="05000000000000000000" pitchFamily="2" charset="2"/>
              <a:buChar char="Ø"/>
            </a:pPr>
            <a:r>
              <a:rPr lang="en-US" sz="2600" cap="none" dirty="0">
                <a:latin typeface="Times New Roman"/>
                <a:ea typeface="Times New Roman"/>
                <a:cs typeface="Times New Roman"/>
                <a:sym typeface="Times New Roman"/>
              </a:rPr>
              <a:t>Loss function-binary cross entropy</a:t>
            </a:r>
            <a:endParaRPr lang="en-US" sz="2600" dirty="0"/>
          </a:p>
          <a:p>
            <a:pPr marL="285750" indent="-285750">
              <a:buFont typeface="Wingdings" panose="05000000000000000000" pitchFamily="2" charset="2"/>
              <a:buChar char="Ø"/>
            </a:pPr>
            <a:r>
              <a:rPr lang="en-US" sz="2600" cap="none" dirty="0">
                <a:latin typeface="Times New Roman"/>
                <a:ea typeface="Times New Roman"/>
                <a:cs typeface="Times New Roman"/>
                <a:sym typeface="Times New Roman"/>
              </a:rPr>
              <a:t>Optimizer-</a:t>
            </a:r>
            <a:r>
              <a:rPr lang="en-US" sz="2600" cap="none" dirty="0" err="1">
                <a:latin typeface="Times New Roman"/>
                <a:ea typeface="Times New Roman"/>
                <a:cs typeface="Times New Roman"/>
                <a:sym typeface="Times New Roman"/>
              </a:rPr>
              <a:t>adam</a:t>
            </a:r>
            <a:endParaRPr lang="en-US" sz="2600" dirty="0"/>
          </a:p>
          <a:p>
            <a:pPr marL="285750" indent="-285750">
              <a:buFont typeface="Wingdings" panose="05000000000000000000" pitchFamily="2" charset="2"/>
              <a:buChar char="Ø"/>
            </a:pPr>
            <a:r>
              <a:rPr lang="en-US" sz="2600" cap="none" dirty="0">
                <a:latin typeface="Times New Roman"/>
                <a:ea typeface="Times New Roman"/>
                <a:cs typeface="Times New Roman"/>
                <a:sym typeface="Times New Roman"/>
              </a:rPr>
              <a:t>Metrics - accuracy</a:t>
            </a:r>
            <a:endParaRPr lang="en-US" sz="2600" dirty="0"/>
          </a:p>
          <a:p>
            <a:pPr marL="285750" indent="-285750">
              <a:buFont typeface="Wingdings" panose="05000000000000000000" pitchFamily="2" charset="2"/>
              <a:buChar char="Ø"/>
            </a:pPr>
            <a:endParaRPr lang="en-US" sz="2600" dirty="0"/>
          </a:p>
        </p:txBody>
      </p:sp>
      <p:sp>
        <p:nvSpPr>
          <p:cNvPr id="4" name="Title 3">
            <a:extLst>
              <a:ext uri="{FF2B5EF4-FFF2-40B4-BE49-F238E27FC236}">
                <a16:creationId xmlns:a16="http://schemas.microsoft.com/office/drawing/2014/main" id="{C0EF9555-A489-47B5-88EF-2209F0B4AEC2}"/>
              </a:ext>
            </a:extLst>
          </p:cNvPr>
          <p:cNvSpPr>
            <a:spLocks noGrp="1"/>
          </p:cNvSpPr>
          <p:nvPr>
            <p:ph type="title"/>
          </p:nvPr>
        </p:nvSpPr>
        <p:spPr>
          <a:xfrm>
            <a:off x="723899" y="13725"/>
            <a:ext cx="10364451" cy="1596177"/>
          </a:xfrm>
        </p:spPr>
        <p:txBody>
          <a:bodyPr>
            <a:normAutofit/>
          </a:bodyPr>
          <a:lstStyle/>
          <a:p>
            <a:r>
              <a:rPr lang="en-US" sz="4000" b="1" dirty="0"/>
              <a:t>MODEL DETAILS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g1552c42d473_0_161"/>
          <p:cNvSpPr txBox="1">
            <a:spLocks noGrp="1"/>
          </p:cNvSpPr>
          <p:nvPr>
            <p:ph type="title"/>
          </p:nvPr>
        </p:nvSpPr>
        <p:spPr>
          <a:xfrm>
            <a:off x="1206900" y="2995246"/>
            <a:ext cx="9511500" cy="10839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en-US" sz="4400" b="1" dirty="0">
                <a:latin typeface="Times New Roman"/>
                <a:ea typeface="Times New Roman"/>
                <a:cs typeface="Times New Roman"/>
                <a:sym typeface="Times New Roman"/>
              </a:rPr>
              <a:t>DEPLOYMENT</a:t>
            </a:r>
            <a:endParaRPr sz="4400" b="1" dirty="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2"/>
        <p:cNvGrpSpPr/>
        <p:nvPr/>
      </p:nvGrpSpPr>
      <p:grpSpPr>
        <a:xfrm>
          <a:off x="0" y="0"/>
          <a:ext cx="0" cy="0"/>
          <a:chOff x="0" y="0"/>
          <a:chExt cx="0" cy="0"/>
        </a:xfrm>
      </p:grpSpPr>
      <p:pic>
        <p:nvPicPr>
          <p:cNvPr id="413" name="Google Shape;413;p2"/>
          <p:cNvPicPr preferRelativeResize="0"/>
          <p:nvPr/>
        </p:nvPicPr>
        <p:blipFill rotWithShape="1">
          <a:blip r:embed="rId4">
            <a:alphaModFix/>
          </a:blip>
          <a:srcRect b="-1"/>
          <a:stretch/>
        </p:blipFill>
        <p:spPr>
          <a:xfrm>
            <a:off x="-8622" y="10"/>
            <a:ext cx="6096000" cy="6857990"/>
          </a:xfrm>
          <a:prstGeom prst="rect">
            <a:avLst/>
          </a:prstGeom>
          <a:noFill/>
          <a:ln>
            <a:noFill/>
          </a:ln>
        </p:spPr>
      </p:pic>
      <p:sp>
        <p:nvSpPr>
          <p:cNvPr id="414" name="Google Shape;414;p2"/>
          <p:cNvSpPr txBox="1">
            <a:spLocks noGrp="1"/>
          </p:cNvSpPr>
          <p:nvPr>
            <p:ph type="title"/>
          </p:nvPr>
        </p:nvSpPr>
        <p:spPr>
          <a:xfrm>
            <a:off x="6900493" y="572225"/>
            <a:ext cx="4538100" cy="9705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Arial"/>
              <a:buNone/>
            </a:pPr>
            <a:r>
              <a:rPr lang="en-US" sz="4000" b="1" dirty="0">
                <a:solidFill>
                  <a:schemeClr val="bg1"/>
                </a:solidFill>
                <a:latin typeface="Times New Roman"/>
                <a:ea typeface="Times New Roman"/>
                <a:cs typeface="Times New Roman"/>
                <a:sym typeface="Times New Roman"/>
              </a:rPr>
              <a:t>CONTENTS</a:t>
            </a:r>
            <a:r>
              <a:rPr lang="en-US" sz="4000" b="1" dirty="0">
                <a:solidFill>
                  <a:schemeClr val="bg1"/>
                </a:solidFill>
              </a:rPr>
              <a:t>	</a:t>
            </a:r>
            <a:endParaRPr b="1" dirty="0">
              <a:solidFill>
                <a:schemeClr val="bg1"/>
              </a:solidFill>
            </a:endParaRPr>
          </a:p>
        </p:txBody>
      </p:sp>
      <p:sp>
        <p:nvSpPr>
          <p:cNvPr id="415" name="Google Shape;415;p2"/>
          <p:cNvSpPr txBox="1">
            <a:spLocks noGrp="1"/>
          </p:cNvSpPr>
          <p:nvPr>
            <p:ph idx="1"/>
          </p:nvPr>
        </p:nvSpPr>
        <p:spPr>
          <a:xfrm>
            <a:off x="6900493" y="2474725"/>
            <a:ext cx="4403700" cy="4058700"/>
          </a:xfrm>
          <a:prstGeom prst="rect">
            <a:avLst/>
          </a:prstGeom>
          <a:noFill/>
          <a:ln>
            <a:noFill/>
          </a:ln>
        </p:spPr>
        <p:txBody>
          <a:bodyPr spcFirstLastPara="1" wrap="square" lIns="91425" tIns="45700" rIns="91425" bIns="45700" anchor="t" anchorCtr="0">
            <a:normAutofit/>
          </a:bodyPr>
          <a:lstStyle/>
          <a:p>
            <a:pPr marL="36900" lvl="0" indent="0" algn="l" rtl="0">
              <a:lnSpc>
                <a:spcPct val="90000"/>
              </a:lnSpc>
              <a:spcBef>
                <a:spcPts val="0"/>
              </a:spcBef>
              <a:spcAft>
                <a:spcPts val="0"/>
              </a:spcAft>
              <a:buClr>
                <a:schemeClr val="dk1"/>
              </a:buClr>
              <a:buSzPts val="2400"/>
              <a:buNone/>
            </a:pPr>
            <a:r>
              <a:rPr lang="en-US" sz="2400" dirty="0">
                <a:solidFill>
                  <a:schemeClr val="bg1"/>
                </a:solidFill>
              </a:rPr>
              <a:t>Problem Statement</a:t>
            </a:r>
            <a:endParaRPr dirty="0">
              <a:solidFill>
                <a:schemeClr val="bg1"/>
              </a:solidFill>
            </a:endParaRPr>
          </a:p>
          <a:p>
            <a:pPr marL="36900" lvl="0" indent="0" algn="l" rtl="0">
              <a:lnSpc>
                <a:spcPct val="90000"/>
              </a:lnSpc>
              <a:spcBef>
                <a:spcPts val="1000"/>
              </a:spcBef>
              <a:spcAft>
                <a:spcPts val="0"/>
              </a:spcAft>
              <a:buClr>
                <a:schemeClr val="dk1"/>
              </a:buClr>
              <a:buSzPts val="2400"/>
              <a:buNone/>
            </a:pPr>
            <a:r>
              <a:rPr lang="en-US" sz="2400" dirty="0">
                <a:solidFill>
                  <a:schemeClr val="bg1"/>
                </a:solidFill>
              </a:rPr>
              <a:t>Approach</a:t>
            </a:r>
            <a:endParaRPr dirty="0">
              <a:solidFill>
                <a:schemeClr val="bg1"/>
              </a:solidFill>
            </a:endParaRPr>
          </a:p>
          <a:p>
            <a:pPr marL="36900" lvl="0" indent="0" algn="l" rtl="0">
              <a:lnSpc>
                <a:spcPct val="90000"/>
              </a:lnSpc>
              <a:spcBef>
                <a:spcPts val="1000"/>
              </a:spcBef>
              <a:spcAft>
                <a:spcPts val="0"/>
              </a:spcAft>
              <a:buClr>
                <a:schemeClr val="dk1"/>
              </a:buClr>
              <a:buSzPts val="2400"/>
              <a:buNone/>
            </a:pPr>
            <a:r>
              <a:rPr lang="en-US" sz="2400" dirty="0">
                <a:solidFill>
                  <a:schemeClr val="bg1"/>
                </a:solidFill>
              </a:rPr>
              <a:t>Observations</a:t>
            </a:r>
            <a:endParaRPr dirty="0">
              <a:solidFill>
                <a:schemeClr val="bg1"/>
              </a:solidFill>
            </a:endParaRPr>
          </a:p>
          <a:p>
            <a:pPr marL="36900" lvl="0" indent="0" algn="l" rtl="0">
              <a:lnSpc>
                <a:spcPct val="90000"/>
              </a:lnSpc>
              <a:spcBef>
                <a:spcPts val="1000"/>
              </a:spcBef>
              <a:spcAft>
                <a:spcPts val="0"/>
              </a:spcAft>
              <a:buClr>
                <a:schemeClr val="dk1"/>
              </a:buClr>
              <a:buSzPts val="2400"/>
              <a:buNone/>
            </a:pPr>
            <a:r>
              <a:rPr lang="en-US" sz="2400" dirty="0">
                <a:solidFill>
                  <a:schemeClr val="bg1"/>
                </a:solidFill>
              </a:rPr>
              <a:t>Graphs </a:t>
            </a:r>
            <a:endParaRPr dirty="0">
              <a:solidFill>
                <a:schemeClr val="bg1"/>
              </a:solidFill>
            </a:endParaRPr>
          </a:p>
          <a:p>
            <a:pPr marL="228600" lvl="0" indent="-76200" algn="l" rtl="0">
              <a:lnSpc>
                <a:spcPct val="90000"/>
              </a:lnSpc>
              <a:spcBef>
                <a:spcPts val="1000"/>
              </a:spcBef>
              <a:spcAft>
                <a:spcPts val="0"/>
              </a:spcAft>
              <a:buClr>
                <a:schemeClr val="dk1"/>
              </a:buClr>
              <a:buSzPts val="2400"/>
              <a:buNone/>
            </a:pPr>
            <a:endParaRPr sz="24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
          <p:cNvSpPr txBox="1">
            <a:spLocks noGrp="1"/>
          </p:cNvSpPr>
          <p:nvPr>
            <p:ph type="title"/>
          </p:nvPr>
        </p:nvSpPr>
        <p:spPr>
          <a:xfrm>
            <a:off x="490050" y="1711439"/>
            <a:ext cx="11211900" cy="3174886"/>
          </a:xfrm>
          <a:prstGeom prst="rect">
            <a:avLst/>
          </a:prstGeom>
          <a:noFill/>
          <a:ln>
            <a:noFill/>
          </a:ln>
        </p:spPr>
        <p:txBody>
          <a:bodyPr spcFirstLastPara="1" wrap="square" lIns="91425" tIns="45700" rIns="91425" bIns="45700" anchor="t" anchorCtr="0">
            <a:noAutofit/>
          </a:bodyPr>
          <a:lstStyle/>
          <a:p>
            <a:pPr lvl="0" algn="l" rtl="0">
              <a:lnSpc>
                <a:spcPct val="90000"/>
              </a:lnSpc>
              <a:spcBef>
                <a:spcPts val="0"/>
              </a:spcBef>
              <a:spcAft>
                <a:spcPts val="0"/>
              </a:spcAft>
              <a:buClr>
                <a:schemeClr val="dk1"/>
              </a:buClr>
              <a:buSzPts val="4400"/>
            </a:pPr>
            <a:r>
              <a:rPr lang="en-US" sz="2900" cap="none" dirty="0">
                <a:latin typeface="Times New Roman"/>
                <a:ea typeface="Times New Roman"/>
                <a:cs typeface="Times New Roman"/>
                <a:sym typeface="Times New Roman"/>
              </a:rPr>
              <a:t>Pneumonia is an infection in one or both lungs. Bacteria, viruses, and fungi cause it. The infection causes inflammation in the air sacs in your lungs, which are called alveoli. Pneumonia usually manifests as an area or areas of increased opacity on CXR.</a:t>
            </a:r>
            <a:br>
              <a:rPr lang="en-US" sz="2900" cap="none" dirty="0">
                <a:latin typeface="Times New Roman"/>
                <a:ea typeface="Times New Roman"/>
                <a:cs typeface="Times New Roman"/>
                <a:sym typeface="Times New Roman"/>
              </a:rPr>
            </a:br>
            <a:r>
              <a:rPr lang="en-US" sz="2900" cap="none" dirty="0">
                <a:latin typeface="Times New Roman"/>
                <a:ea typeface="Times New Roman"/>
                <a:cs typeface="Times New Roman"/>
                <a:sym typeface="Times New Roman"/>
              </a:rPr>
              <a:t>To detect pneumonia, we need to detect inflammation of the lungs. In this project we build an algorithm to detect a visual signal for pneumonia in the medical images that have been provided.</a:t>
            </a:r>
          </a:p>
        </p:txBody>
      </p:sp>
      <p:sp>
        <p:nvSpPr>
          <p:cNvPr id="421" name="Google Shape;421;p3"/>
          <p:cNvSpPr txBox="1">
            <a:spLocks noGrp="1"/>
          </p:cNvSpPr>
          <p:nvPr>
            <p:ph idx="1"/>
          </p:nvPr>
        </p:nvSpPr>
        <p:spPr>
          <a:xfrm>
            <a:off x="228450" y="595901"/>
            <a:ext cx="11735100" cy="897000"/>
          </a:xfrm>
          <a:prstGeom prst="rect">
            <a:avLst/>
          </a:prstGeom>
          <a:noFill/>
          <a:ln>
            <a:noFill/>
          </a:ln>
        </p:spPr>
        <p:txBody>
          <a:bodyPr spcFirstLastPara="1" wrap="square" lIns="91425" tIns="45700" rIns="91425" bIns="45700" anchor="t" anchorCtr="0">
            <a:noAutofit/>
          </a:bodyPr>
          <a:lstStyle/>
          <a:p>
            <a:pPr marL="228600" lvl="0" indent="-50800" algn="ctr" rtl="0">
              <a:lnSpc>
                <a:spcPct val="90000"/>
              </a:lnSpc>
              <a:spcBef>
                <a:spcPts val="0"/>
              </a:spcBef>
              <a:spcAft>
                <a:spcPts val="0"/>
              </a:spcAft>
              <a:buClr>
                <a:schemeClr val="dk1"/>
              </a:buClr>
              <a:buSzPts val="2800"/>
              <a:buNone/>
            </a:pPr>
            <a:r>
              <a:rPr lang="en-US" sz="3900" b="1" dirty="0">
                <a:latin typeface="Times New Roman"/>
                <a:ea typeface="Times New Roman"/>
                <a:cs typeface="Times New Roman"/>
                <a:sym typeface="Times New Roman"/>
              </a:rPr>
              <a:t>PROBLEM STATEMENT</a:t>
            </a:r>
            <a:endParaRPr sz="3900" b="1" dirty="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1552c42d473_0_109"/>
          <p:cNvSpPr txBox="1">
            <a:spLocks noGrp="1"/>
          </p:cNvSpPr>
          <p:nvPr>
            <p:ph type="title"/>
          </p:nvPr>
        </p:nvSpPr>
        <p:spPr>
          <a:xfrm>
            <a:off x="219000" y="609600"/>
            <a:ext cx="11754000" cy="8409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en-US" sz="3900" b="1" dirty="0">
                <a:latin typeface="Times New Roman"/>
                <a:ea typeface="Times New Roman"/>
                <a:cs typeface="Times New Roman"/>
                <a:sym typeface="Times New Roman"/>
              </a:rPr>
              <a:t>APPROACH</a:t>
            </a:r>
            <a:endParaRPr sz="3900" b="1" dirty="0">
              <a:latin typeface="Times New Roman"/>
              <a:ea typeface="Times New Roman"/>
              <a:cs typeface="Times New Roman"/>
              <a:sym typeface="Times New Roman"/>
            </a:endParaRPr>
          </a:p>
        </p:txBody>
      </p:sp>
      <p:sp>
        <p:nvSpPr>
          <p:cNvPr id="428" name="Google Shape;428;g1552c42d473_0_109"/>
          <p:cNvSpPr txBox="1">
            <a:spLocks noGrp="1"/>
          </p:cNvSpPr>
          <p:nvPr>
            <p:ph idx="1"/>
          </p:nvPr>
        </p:nvSpPr>
        <p:spPr>
          <a:xfrm>
            <a:off x="396600" y="1679475"/>
            <a:ext cx="11398800" cy="5550000"/>
          </a:xfrm>
          <a:prstGeom prst="rect">
            <a:avLst/>
          </a:prstGeom>
        </p:spPr>
        <p:txBody>
          <a:bodyPr spcFirstLastPara="1" wrap="square" lIns="91425" tIns="45700" rIns="91425" bIns="45700" anchor="t" anchorCtr="0">
            <a:noAutofit/>
          </a:bodyPr>
          <a:lstStyle/>
          <a:p>
            <a:pPr marL="495300" lvl="0" indent="-457200" algn="l" rtl="0">
              <a:lnSpc>
                <a:spcPct val="150000"/>
              </a:lnSpc>
              <a:spcBef>
                <a:spcPts val="1000"/>
              </a:spcBef>
              <a:spcAft>
                <a:spcPts val="0"/>
              </a:spcAft>
              <a:buSzPts val="3000"/>
              <a:buFont typeface="Wingdings" panose="05000000000000000000" pitchFamily="2" charset="2"/>
              <a:buChar char="Ø"/>
            </a:pPr>
            <a:r>
              <a:rPr lang="en-US" sz="2800" cap="none" dirty="0">
                <a:latin typeface="Times New Roman"/>
                <a:ea typeface="Times New Roman"/>
                <a:cs typeface="Times New Roman"/>
                <a:sym typeface="Times New Roman"/>
              </a:rPr>
              <a:t>DATA UNDERSTANDING</a:t>
            </a:r>
          </a:p>
          <a:p>
            <a:pPr marL="495300" lvl="0" indent="-457200" algn="l" rtl="0">
              <a:lnSpc>
                <a:spcPct val="150000"/>
              </a:lnSpc>
              <a:spcBef>
                <a:spcPts val="0"/>
              </a:spcBef>
              <a:spcAft>
                <a:spcPts val="0"/>
              </a:spcAft>
              <a:buSzPts val="3000"/>
              <a:buFont typeface="Wingdings" panose="05000000000000000000" pitchFamily="2" charset="2"/>
              <a:buChar char="Ø"/>
            </a:pPr>
            <a:r>
              <a:rPr lang="en-US" sz="2800" cap="none" dirty="0">
                <a:latin typeface="Times New Roman"/>
                <a:ea typeface="Times New Roman"/>
                <a:cs typeface="Times New Roman"/>
                <a:sym typeface="Times New Roman"/>
              </a:rPr>
              <a:t>EDA</a:t>
            </a:r>
          </a:p>
          <a:p>
            <a:pPr marL="495300" lvl="0" indent="-457200" algn="l" rtl="0">
              <a:lnSpc>
                <a:spcPct val="150000"/>
              </a:lnSpc>
              <a:spcBef>
                <a:spcPts val="0"/>
              </a:spcBef>
              <a:spcAft>
                <a:spcPts val="0"/>
              </a:spcAft>
              <a:buSzPts val="3000"/>
              <a:buFont typeface="Wingdings" panose="05000000000000000000" pitchFamily="2" charset="2"/>
              <a:buChar char="Ø"/>
            </a:pPr>
            <a:r>
              <a:rPr lang="en-US" sz="2800" cap="none" dirty="0">
                <a:latin typeface="Times New Roman"/>
                <a:ea typeface="Times New Roman"/>
                <a:cs typeface="Times New Roman"/>
                <a:sym typeface="Times New Roman"/>
              </a:rPr>
              <a:t>DATA PREPARATION</a:t>
            </a:r>
          </a:p>
          <a:p>
            <a:pPr marL="508000" lvl="0" indent="-457200" algn="l" rtl="0">
              <a:lnSpc>
                <a:spcPct val="150000"/>
              </a:lnSpc>
              <a:spcBef>
                <a:spcPts val="0"/>
              </a:spcBef>
              <a:spcAft>
                <a:spcPts val="0"/>
              </a:spcAft>
              <a:buSzPts val="2800"/>
              <a:buFont typeface="Wingdings" panose="05000000000000000000" pitchFamily="2" charset="2"/>
              <a:buChar char="Ø"/>
            </a:pPr>
            <a:r>
              <a:rPr lang="en-US" sz="2800" cap="none" dirty="0">
                <a:latin typeface="Times New Roman"/>
                <a:ea typeface="Times New Roman"/>
                <a:cs typeface="Times New Roman"/>
                <a:sym typeface="Times New Roman"/>
              </a:rPr>
              <a:t>MODELLING</a:t>
            </a:r>
          </a:p>
          <a:p>
            <a:pPr marL="508000" lvl="0" indent="-457200" algn="l" rtl="0">
              <a:lnSpc>
                <a:spcPct val="150000"/>
              </a:lnSpc>
              <a:spcBef>
                <a:spcPts val="0"/>
              </a:spcBef>
              <a:spcAft>
                <a:spcPts val="0"/>
              </a:spcAft>
              <a:buSzPts val="2800"/>
              <a:buFont typeface="Wingdings" panose="05000000000000000000" pitchFamily="2" charset="2"/>
              <a:buChar char="Ø"/>
            </a:pPr>
            <a:r>
              <a:rPr lang="en-US" sz="2800" cap="none" dirty="0">
                <a:latin typeface="Times New Roman"/>
                <a:ea typeface="Times New Roman"/>
                <a:cs typeface="Times New Roman"/>
                <a:sym typeface="Times New Roman"/>
              </a:rPr>
              <a:t>DEPLOYMENT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1552c42d473_0_13"/>
          <p:cNvSpPr txBox="1">
            <a:spLocks noGrp="1"/>
          </p:cNvSpPr>
          <p:nvPr>
            <p:ph type="title"/>
          </p:nvPr>
        </p:nvSpPr>
        <p:spPr>
          <a:xfrm>
            <a:off x="76200" y="142875"/>
            <a:ext cx="11697900" cy="68580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en-US" sz="4000" b="1" dirty="0">
                <a:latin typeface="Times New Roman"/>
                <a:ea typeface="Times New Roman"/>
                <a:cs typeface="Times New Roman"/>
                <a:sym typeface="Times New Roman"/>
              </a:rPr>
              <a:t>EDA</a:t>
            </a:r>
            <a:endParaRPr sz="4000" b="1" dirty="0"/>
          </a:p>
        </p:txBody>
      </p:sp>
      <p:pic>
        <p:nvPicPr>
          <p:cNvPr id="435" name="Google Shape;435;g1552c42d473_0_13"/>
          <p:cNvPicPr preferRelativeResize="0"/>
          <p:nvPr/>
        </p:nvPicPr>
        <p:blipFill>
          <a:blip r:embed="rId3">
            <a:alphaModFix/>
          </a:blip>
          <a:stretch>
            <a:fillRect/>
          </a:stretch>
        </p:blipFill>
        <p:spPr>
          <a:xfrm>
            <a:off x="2957512" y="981075"/>
            <a:ext cx="6276975" cy="4819650"/>
          </a:xfrm>
          <a:prstGeom prst="rect">
            <a:avLst/>
          </a:prstGeom>
          <a:noFill/>
          <a:ln>
            <a:noFill/>
          </a:ln>
        </p:spPr>
      </p:pic>
      <p:sp>
        <p:nvSpPr>
          <p:cNvPr id="2" name="TextBox 1">
            <a:extLst>
              <a:ext uri="{FF2B5EF4-FFF2-40B4-BE49-F238E27FC236}">
                <a16:creationId xmlns:a16="http://schemas.microsoft.com/office/drawing/2014/main" id="{CE42734A-4CF0-4504-BC1D-7D5F7CDF9496}"/>
              </a:ext>
            </a:extLst>
          </p:cNvPr>
          <p:cNvSpPr txBox="1"/>
          <p:nvPr/>
        </p:nvSpPr>
        <p:spPr>
          <a:xfrm>
            <a:off x="2505074" y="6002893"/>
            <a:ext cx="8010526" cy="523220"/>
          </a:xfrm>
          <a:prstGeom prst="rect">
            <a:avLst/>
          </a:prstGeom>
          <a:noFill/>
        </p:spPr>
        <p:txBody>
          <a:bodyPr wrap="square" rtlCol="0">
            <a:spAutoFit/>
          </a:bodyPr>
          <a:lstStyle/>
          <a:p>
            <a:r>
              <a:rPr lang="en-US" sz="2800" dirty="0">
                <a:latin typeface="Times New Roman"/>
                <a:ea typeface="Times New Roman"/>
                <a:cs typeface="Times New Roman"/>
                <a:sym typeface="Times New Roman"/>
              </a:rPr>
              <a:t>Graph showing count of infected and non-infected</a:t>
            </a:r>
            <a:r>
              <a:rPr lang="en-US" sz="2800" dirty="0"/>
              <a:t> </a:t>
            </a:r>
            <a:endParaRPr lang="en-US" sz="2800" kern="1200" dirty="0">
              <a:solidFill>
                <a:schemeClr val="tx1"/>
              </a:solidFill>
              <a:latin typeface="+mn-lt"/>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g1552c42d473_0_39"/>
          <p:cNvSpPr txBox="1">
            <a:spLocks noGrp="1"/>
          </p:cNvSpPr>
          <p:nvPr>
            <p:ph idx="1"/>
          </p:nvPr>
        </p:nvSpPr>
        <p:spPr>
          <a:xfrm>
            <a:off x="256350" y="5360846"/>
            <a:ext cx="11679300" cy="973000"/>
          </a:xfrm>
          <a:prstGeom prst="rect">
            <a:avLst/>
          </a:prstGeom>
        </p:spPr>
        <p:txBody>
          <a:bodyPr spcFirstLastPara="1" wrap="square" lIns="91425" tIns="45700" rIns="91425" bIns="45700" anchor="t" anchorCtr="0">
            <a:noAutofit/>
          </a:bodyPr>
          <a:lstStyle/>
          <a:p>
            <a:pPr marL="0" lvl="0" indent="0" rtl="0">
              <a:spcBef>
                <a:spcPts val="1000"/>
              </a:spcBef>
              <a:spcAft>
                <a:spcPts val="0"/>
              </a:spcAft>
              <a:buNone/>
            </a:pPr>
            <a:r>
              <a:rPr lang="en-US" sz="2800" dirty="0"/>
              <a:t>                             Box plot showing distribution of x and y</a:t>
            </a:r>
            <a:endParaRPr sz="2800" dirty="0"/>
          </a:p>
        </p:txBody>
      </p:sp>
      <p:pic>
        <p:nvPicPr>
          <p:cNvPr id="442" name="Google Shape;442;g1552c42d473_0_39"/>
          <p:cNvPicPr preferRelativeResize="0"/>
          <p:nvPr/>
        </p:nvPicPr>
        <p:blipFill>
          <a:blip r:embed="rId3">
            <a:alphaModFix/>
          </a:blip>
          <a:stretch>
            <a:fillRect/>
          </a:stretch>
        </p:blipFill>
        <p:spPr>
          <a:xfrm>
            <a:off x="6116851" y="1315454"/>
            <a:ext cx="5768000" cy="3790122"/>
          </a:xfrm>
          <a:prstGeom prst="rect">
            <a:avLst/>
          </a:prstGeom>
          <a:noFill/>
          <a:ln>
            <a:noFill/>
          </a:ln>
        </p:spPr>
      </p:pic>
      <p:pic>
        <p:nvPicPr>
          <p:cNvPr id="443" name="Google Shape;443;g1552c42d473_0_39"/>
          <p:cNvPicPr preferRelativeResize="0"/>
          <p:nvPr/>
        </p:nvPicPr>
        <p:blipFill>
          <a:blip r:embed="rId4">
            <a:alphaModFix/>
          </a:blip>
          <a:stretch>
            <a:fillRect/>
          </a:stretch>
        </p:blipFill>
        <p:spPr>
          <a:xfrm>
            <a:off x="348850" y="1315454"/>
            <a:ext cx="5768000" cy="379012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1552c42d473_0_48"/>
          <p:cNvSpPr txBox="1">
            <a:spLocks noGrp="1"/>
          </p:cNvSpPr>
          <p:nvPr>
            <p:ph idx="1"/>
          </p:nvPr>
        </p:nvSpPr>
        <p:spPr>
          <a:xfrm>
            <a:off x="298975" y="5276849"/>
            <a:ext cx="11604300" cy="919025"/>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sz="2800" dirty="0"/>
              <a:t>                   Box plot showing distribution of height and width</a:t>
            </a:r>
            <a:endParaRPr sz="2800" dirty="0"/>
          </a:p>
        </p:txBody>
      </p:sp>
      <p:pic>
        <p:nvPicPr>
          <p:cNvPr id="450" name="Google Shape;450;g1552c42d473_0_48"/>
          <p:cNvPicPr preferRelativeResize="0"/>
          <p:nvPr/>
        </p:nvPicPr>
        <p:blipFill>
          <a:blip r:embed="rId3">
            <a:alphaModFix/>
          </a:blip>
          <a:stretch>
            <a:fillRect/>
          </a:stretch>
        </p:blipFill>
        <p:spPr>
          <a:xfrm>
            <a:off x="298975" y="1297758"/>
            <a:ext cx="5768000" cy="3793717"/>
          </a:xfrm>
          <a:prstGeom prst="rect">
            <a:avLst/>
          </a:prstGeom>
          <a:noFill/>
          <a:ln>
            <a:noFill/>
          </a:ln>
        </p:spPr>
      </p:pic>
      <p:pic>
        <p:nvPicPr>
          <p:cNvPr id="451" name="Google Shape;451;g1552c42d473_0_48"/>
          <p:cNvPicPr preferRelativeResize="0"/>
          <p:nvPr/>
        </p:nvPicPr>
        <p:blipFill>
          <a:blip r:embed="rId4">
            <a:alphaModFix/>
          </a:blip>
          <a:stretch>
            <a:fillRect/>
          </a:stretch>
        </p:blipFill>
        <p:spPr>
          <a:xfrm>
            <a:off x="6066975" y="1299531"/>
            <a:ext cx="5836300" cy="379194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1552c42d473_0_68"/>
          <p:cNvSpPr txBox="1">
            <a:spLocks noGrp="1"/>
          </p:cNvSpPr>
          <p:nvPr>
            <p:ph idx="1"/>
          </p:nvPr>
        </p:nvSpPr>
        <p:spPr>
          <a:xfrm>
            <a:off x="865725" y="5372100"/>
            <a:ext cx="8380269" cy="1247775"/>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2400" dirty="0"/>
              <a:t>                                  </a:t>
            </a:r>
            <a:endParaRPr sz="2400" dirty="0"/>
          </a:p>
          <a:p>
            <a:pPr marL="0" lvl="0" indent="0" algn="ctr" rtl="0">
              <a:spcBef>
                <a:spcPts val="1000"/>
              </a:spcBef>
              <a:spcAft>
                <a:spcPts val="0"/>
              </a:spcAft>
              <a:buNone/>
            </a:pPr>
            <a:r>
              <a:rPr lang="en-US" sz="2400" dirty="0"/>
              <a:t>                                      Images with bounding box </a:t>
            </a:r>
            <a:endParaRPr sz="2400" dirty="0"/>
          </a:p>
        </p:txBody>
      </p:sp>
      <p:pic>
        <p:nvPicPr>
          <p:cNvPr id="458" name="Google Shape;458;g1552c42d473_0_68"/>
          <p:cNvPicPr preferRelativeResize="0"/>
          <p:nvPr/>
        </p:nvPicPr>
        <p:blipFill>
          <a:blip r:embed="rId3">
            <a:alphaModFix/>
          </a:blip>
          <a:stretch>
            <a:fillRect/>
          </a:stretch>
        </p:blipFill>
        <p:spPr>
          <a:xfrm>
            <a:off x="865725" y="723900"/>
            <a:ext cx="10460550" cy="5101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1552c42d473_0_149"/>
          <p:cNvSpPr txBox="1">
            <a:spLocks noGrp="1"/>
          </p:cNvSpPr>
          <p:nvPr>
            <p:ph type="title"/>
          </p:nvPr>
        </p:nvSpPr>
        <p:spPr>
          <a:xfrm>
            <a:off x="504550" y="429875"/>
            <a:ext cx="10128300" cy="784800"/>
          </a:xfrm>
          <a:prstGeom prst="rect">
            <a:avLst/>
          </a:prstGeom>
        </p:spPr>
        <p:txBody>
          <a:bodyPr spcFirstLastPara="1" wrap="square" lIns="91425" tIns="45700" rIns="91425" bIns="45700" anchor="t" anchorCtr="0">
            <a:noAutofit/>
          </a:bodyPr>
          <a:lstStyle/>
          <a:p>
            <a:pPr marL="0" lvl="0" indent="0" rtl="0">
              <a:spcBef>
                <a:spcPts val="1000"/>
              </a:spcBef>
              <a:spcAft>
                <a:spcPts val="0"/>
              </a:spcAft>
              <a:buNone/>
            </a:pPr>
            <a:r>
              <a:rPr lang="en-US" sz="4600" dirty="0">
                <a:latin typeface="Times New Roman"/>
                <a:ea typeface="Times New Roman"/>
                <a:cs typeface="Times New Roman"/>
                <a:sym typeface="Times New Roman"/>
              </a:rPr>
              <a:t>OBSERVATIONS FROM DATA</a:t>
            </a:r>
            <a:endParaRPr dirty="0"/>
          </a:p>
        </p:txBody>
      </p:sp>
      <p:sp>
        <p:nvSpPr>
          <p:cNvPr id="465" name="Google Shape;465;g1552c42d473_0_149"/>
          <p:cNvSpPr txBox="1">
            <a:spLocks noGrp="1"/>
          </p:cNvSpPr>
          <p:nvPr>
            <p:ph idx="1"/>
          </p:nvPr>
        </p:nvSpPr>
        <p:spPr>
          <a:xfrm>
            <a:off x="504550" y="1663200"/>
            <a:ext cx="11286600" cy="5194800"/>
          </a:xfrm>
          <a:prstGeom prst="rect">
            <a:avLst/>
          </a:prstGeom>
        </p:spPr>
        <p:txBody>
          <a:bodyPr spcFirstLastPara="1" wrap="square" lIns="91425" tIns="45700" rIns="91425" bIns="45700" anchor="t" anchorCtr="0">
            <a:noAutofit/>
          </a:bodyPr>
          <a:lstStyle/>
          <a:p>
            <a:pPr marL="457200" lvl="0" indent="-508000" algn="l" rtl="0">
              <a:lnSpc>
                <a:spcPct val="150000"/>
              </a:lnSpc>
              <a:spcBef>
                <a:spcPts val="0"/>
              </a:spcBef>
              <a:spcAft>
                <a:spcPts val="0"/>
              </a:spcAft>
              <a:buSzPts val="4400"/>
              <a:buFont typeface="Wingdings" panose="05000000000000000000" pitchFamily="2" charset="2"/>
              <a:buChar char="Ø"/>
            </a:pPr>
            <a:r>
              <a:rPr lang="en-US" sz="2800" cap="none" dirty="0">
                <a:latin typeface="Times New Roman"/>
                <a:ea typeface="Times New Roman"/>
                <a:cs typeface="Times New Roman"/>
                <a:sym typeface="Times New Roman"/>
              </a:rPr>
              <a:t>The train labels dataset had 20,672 null values in each of the dimensions.</a:t>
            </a:r>
          </a:p>
          <a:p>
            <a:pPr marL="457200" lvl="0" indent="-508000" algn="l" rtl="0">
              <a:lnSpc>
                <a:spcPct val="150000"/>
              </a:lnSpc>
              <a:spcBef>
                <a:spcPts val="0"/>
              </a:spcBef>
              <a:spcAft>
                <a:spcPts val="0"/>
              </a:spcAft>
              <a:buSzPts val="4400"/>
              <a:buFont typeface="Wingdings" panose="05000000000000000000" pitchFamily="2" charset="2"/>
              <a:buChar char="Ø"/>
            </a:pPr>
            <a:r>
              <a:rPr lang="en-US" sz="2800" cap="none" dirty="0">
                <a:latin typeface="Times New Roman"/>
                <a:ea typeface="Times New Roman"/>
                <a:cs typeface="Times New Roman"/>
                <a:sym typeface="Times New Roman"/>
              </a:rPr>
              <a:t>The class info dataset was found to be imbalance with 66% not infected and 33% being infected</a:t>
            </a:r>
          </a:p>
          <a:p>
            <a:pPr marL="457200" lvl="0" indent="-508000" algn="l" rtl="0">
              <a:lnSpc>
                <a:spcPct val="150000"/>
              </a:lnSpc>
              <a:spcBef>
                <a:spcPts val="0"/>
              </a:spcBef>
              <a:spcAft>
                <a:spcPts val="0"/>
              </a:spcAft>
              <a:buSzPts val="4400"/>
              <a:buFont typeface="Wingdings" panose="05000000000000000000" pitchFamily="2" charset="2"/>
              <a:buChar char="Ø"/>
            </a:pPr>
            <a:r>
              <a:rPr lang="en-US" sz="2800" cap="none" dirty="0">
                <a:latin typeface="Times New Roman"/>
                <a:ea typeface="Times New Roman"/>
                <a:cs typeface="Times New Roman"/>
                <a:sym typeface="Times New Roman"/>
              </a:rPr>
              <a:t>The dimensions </a:t>
            </a:r>
            <a:r>
              <a:rPr lang="en-US" sz="2800" cap="none" dirty="0" err="1">
                <a:latin typeface="Times New Roman"/>
                <a:ea typeface="Times New Roman"/>
                <a:cs typeface="Times New Roman"/>
                <a:sym typeface="Times New Roman"/>
              </a:rPr>
              <a:t>x,y</a:t>
            </a:r>
            <a:r>
              <a:rPr lang="en-US" sz="2800" cap="none" dirty="0">
                <a:latin typeface="Times New Roman"/>
                <a:ea typeface="Times New Roman"/>
                <a:cs typeface="Times New Roman"/>
                <a:sym typeface="Times New Roman"/>
              </a:rPr>
              <a:t>, width and height was available only for patients with pneumonia</a:t>
            </a:r>
            <a:r>
              <a:rPr lang="en-US" sz="2800" cap="none" dirty="0"/>
              <a:t>.          </a:t>
            </a:r>
            <a:r>
              <a:rPr lang="en-US" sz="2800" cap="none" dirty="0">
                <a:solidFill>
                  <a:srgbClr val="000000"/>
                </a:solidFill>
              </a:rPr>
              <a:t> </a:t>
            </a:r>
          </a:p>
          <a:p>
            <a:pPr marL="0" lvl="0" indent="0" algn="l" rtl="0">
              <a:lnSpc>
                <a:spcPct val="150000"/>
              </a:lnSpc>
              <a:spcBef>
                <a:spcPts val="0"/>
              </a:spcBef>
              <a:spcAft>
                <a:spcPts val="0"/>
              </a:spcAft>
              <a:buSzPts val="4400"/>
              <a:buNone/>
            </a:pPr>
            <a:endParaRPr lang="en-US" sz="2800" cap="none" dirty="0">
              <a:solidFill>
                <a:srgbClr val="000000"/>
              </a:solidFill>
            </a:endParaRPr>
          </a:p>
          <a:p>
            <a:pPr>
              <a:lnSpc>
                <a:spcPct val="150000"/>
              </a:lnSpc>
              <a:buFont typeface="Wingdings" panose="05000000000000000000" pitchFamily="2" charset="2"/>
              <a:buChar char="Ø"/>
            </a:pPr>
            <a:endParaRPr lang="en-US" sz="2800" cap="none"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TM04033921[[fn=Damask]]</Template>
  <TotalTime>6</TotalTime>
  <Words>345</Words>
  <Application>Microsoft Office PowerPoint</Application>
  <PresentationFormat>Widescreen</PresentationFormat>
  <Paragraphs>64</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Times New Roman</vt:lpstr>
      <vt:lpstr>Wingdings</vt:lpstr>
      <vt:lpstr>Arial</vt:lpstr>
      <vt:lpstr>Bookman Old Style</vt:lpstr>
      <vt:lpstr>Rockwell</vt:lpstr>
      <vt:lpstr>Calibri</vt:lpstr>
      <vt:lpstr>Damask</vt:lpstr>
      <vt:lpstr>PNEUMONIA DETECTION SYSTEM</vt:lpstr>
      <vt:lpstr>CONTENTS </vt:lpstr>
      <vt:lpstr>Pneumonia is an infection in one or both lungs. Bacteria, viruses, and fungi cause it. The infection causes inflammation in the air sacs in your lungs, which are called alveoli. Pneumonia usually manifests as an area or areas of increased opacity on CXR. To detect pneumonia, we need to detect inflammation of the lungs. In this project we build an algorithm to detect a visual signal for pneumonia in the medical images that have been provided.</vt:lpstr>
      <vt:lpstr>APPROACH</vt:lpstr>
      <vt:lpstr>EDA</vt:lpstr>
      <vt:lpstr>PowerPoint Presentation</vt:lpstr>
      <vt:lpstr>PowerPoint Presentation</vt:lpstr>
      <vt:lpstr>PowerPoint Presentation</vt:lpstr>
      <vt:lpstr>OBSERVATIONS FROM DATA</vt:lpstr>
      <vt:lpstr>DATA PREPARATION</vt:lpstr>
      <vt:lpstr>MODELLING</vt:lpstr>
      <vt:lpstr>MODEL DETAILS</vt:lpstr>
      <vt:lpstr>DEPLOYMENT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PNEUMONIA DETECTION MODEL</dc:title>
  <dc:creator>Mohit, Mohit</dc:creator>
  <cp:lastModifiedBy>Mohit, Mohit</cp:lastModifiedBy>
  <cp:revision>2</cp:revision>
  <dcterms:created xsi:type="dcterms:W3CDTF">2022-09-15T07:02:10Z</dcterms:created>
  <dcterms:modified xsi:type="dcterms:W3CDTF">2022-09-16T11:22:58Z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